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2D780C-E36F-4325-893E-B34D5DF7A9BC}" type="datetimeFigureOut">
              <a:rPr lang="en-US" smtClean="0"/>
              <a:t>9/30/2014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35A64-9622-40EC-B8D5-C1364AEBFF5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2D780C-E36F-4325-893E-B34D5DF7A9BC}" type="datetimeFigureOut">
              <a:rPr lang="en-US" smtClean="0"/>
              <a:t>9/30/2014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35A64-9622-40EC-B8D5-C1364AEBFF5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2D780C-E36F-4325-893E-B34D5DF7A9BC}" type="datetimeFigureOut">
              <a:rPr lang="en-US" smtClean="0"/>
              <a:t>9/30/2014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35A64-9622-40EC-B8D5-C1364AEBFF5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2D780C-E36F-4325-893E-B34D5DF7A9BC}" type="datetimeFigureOut">
              <a:rPr lang="en-US" smtClean="0"/>
              <a:t>9/30/2014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35A64-9622-40EC-B8D5-C1364AEBFF5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2D780C-E36F-4325-893E-B34D5DF7A9BC}" type="datetimeFigureOut">
              <a:rPr lang="en-US" smtClean="0"/>
              <a:t>9/30/2014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35A64-9622-40EC-B8D5-C1364AEBFF5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62D780C-E36F-4325-893E-B34D5DF7A9BC}" type="datetimeFigureOut">
              <a:rPr lang="en-US" smtClean="0"/>
              <a:t>9/30/2014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D35A64-9622-40EC-B8D5-C1364AEBFF5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2D780C-E36F-4325-893E-B34D5DF7A9BC}" type="datetimeFigureOut">
              <a:rPr lang="en-US" smtClean="0"/>
              <a:t>9/30/2014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D35A64-9622-40EC-B8D5-C1364AEBFF5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62D780C-E36F-4325-893E-B34D5DF7A9BC}" type="datetimeFigureOut">
              <a:rPr lang="en-US" smtClean="0"/>
              <a:t>9/30/2014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D35A64-9622-40EC-B8D5-C1364AEBFF5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2D780C-E36F-4325-893E-B34D5DF7A9BC}" type="datetimeFigureOut">
              <a:rPr lang="en-US" smtClean="0"/>
              <a:t>9/30/2014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D35A64-9622-40EC-B8D5-C1364AEBFF5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2D780C-E36F-4325-893E-B34D5DF7A9BC}" type="datetimeFigureOut">
              <a:rPr lang="en-US" smtClean="0"/>
              <a:t>9/30/2014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D35A64-9622-40EC-B8D5-C1364AEBFF5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2D780C-E36F-4325-893E-B34D5DF7A9BC}" type="datetimeFigureOut">
              <a:rPr lang="en-US" smtClean="0"/>
              <a:t>9/30/2014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D35A64-9622-40EC-B8D5-C1364AEBFF5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2D780C-E36F-4325-893E-B34D5DF7A9BC}" type="datetimeFigureOut">
              <a:rPr lang="en-US" smtClean="0"/>
              <a:t>9/30/2014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35A64-9622-40EC-B8D5-C1364AEBFF5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i="1" dirty="0"/>
              <a:t>Nepotism Policy and Annual Certification</a:t>
            </a:r>
            <a:r>
              <a:rPr lang="en-US" dirty="0"/>
              <a:t/>
            </a:r>
            <a:br>
              <a:rPr lang="en-US" dirty="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304800"/>
            <a:ext cx="8229600" cy="6324600"/>
          </a:xfrm>
        </p:spPr>
        <p:txBody>
          <a:bodyPr>
            <a:normAutofit fontScale="70000" lnSpcReduction="20000"/>
          </a:bodyPr>
          <a:lstStyle/>
          <a:p>
            <a:pPr>
              <a:buNone/>
            </a:pPr>
            <a:r>
              <a:rPr lang="en-US" sz="2800" b="1" dirty="0"/>
              <a:t>IC 36-1-21-4 </a:t>
            </a:r>
            <a:r>
              <a:rPr lang="en-US" sz="2800" dirty="0"/>
              <a:t>establishes the minimum requirements regarding contracting with a unit.  The legislative body of the unit shall adopt a policy that includes, at a minimum, the requirements set forth in the chapter.</a:t>
            </a:r>
          </a:p>
          <a:p>
            <a:pPr>
              <a:buNone/>
            </a:pPr>
            <a:r>
              <a:rPr lang="en-US" sz="2800" dirty="0"/>
              <a:t> </a:t>
            </a:r>
          </a:p>
          <a:p>
            <a:pPr>
              <a:buNone/>
            </a:pPr>
            <a:r>
              <a:rPr lang="en-US" sz="2800" dirty="0" smtClean="0"/>
              <a:t>	The </a:t>
            </a:r>
            <a:r>
              <a:rPr lang="en-US" sz="2800" dirty="0"/>
              <a:t>policy may include requirements that are more stringent or detailed than any provision in IC 36-1-21 and may apply to individuals who are exempted or excluded from the application of the chapter.</a:t>
            </a:r>
          </a:p>
          <a:p>
            <a:pPr>
              <a:buNone/>
            </a:pPr>
            <a:r>
              <a:rPr lang="en-US" sz="2800" dirty="0"/>
              <a:t> </a:t>
            </a:r>
          </a:p>
          <a:p>
            <a:pPr>
              <a:buNone/>
            </a:pPr>
            <a:r>
              <a:rPr lang="en-US" sz="2800" dirty="0" smtClean="0"/>
              <a:t>	The </a:t>
            </a:r>
            <a:r>
              <a:rPr lang="en-US" sz="2800" dirty="0"/>
              <a:t>unit may also prohibit or restrict an individual from entering into a contract with the unit that is not otherwise prohibited or restricted by IC 36-1-21</a:t>
            </a:r>
          </a:p>
          <a:p>
            <a:pPr>
              <a:buNone/>
            </a:pPr>
            <a:r>
              <a:rPr lang="en-US" sz="2800" dirty="0"/>
              <a:t> </a:t>
            </a:r>
          </a:p>
          <a:p>
            <a:pPr>
              <a:buNone/>
            </a:pPr>
            <a:r>
              <a:rPr lang="en-US" sz="2800" dirty="0"/>
              <a:t> </a:t>
            </a:r>
          </a:p>
          <a:p>
            <a:pPr>
              <a:buNone/>
            </a:pPr>
            <a:r>
              <a:rPr lang="en-US" sz="2800" i="1" dirty="0"/>
              <a:t>Annual Certification</a:t>
            </a:r>
          </a:p>
          <a:p>
            <a:pPr>
              <a:buNone/>
            </a:pPr>
            <a:r>
              <a:rPr lang="en-US" sz="2800" dirty="0"/>
              <a:t> </a:t>
            </a:r>
          </a:p>
          <a:p>
            <a:pPr>
              <a:buNone/>
            </a:pPr>
            <a:r>
              <a:rPr lang="en-US" sz="2800" b="1" dirty="0"/>
              <a:t>IC 31-1-21-6 </a:t>
            </a:r>
            <a:r>
              <a:rPr lang="en-US" sz="2800" dirty="0"/>
              <a:t>requires each elected officer of the unit to annually certify in writing, subject to the penalties of perjury, that the officer is in compliance with this chapter.  An officer shall submit the certification to the executive of the unit not later than December 31 of each year.</a:t>
            </a:r>
          </a:p>
          <a:p>
            <a:pPr>
              <a:buNone/>
            </a:pPr>
            <a:r>
              <a:rPr lang="en-US" sz="2800" dirty="0"/>
              <a:t/>
            </a:r>
            <a:br>
              <a:rPr lang="en-US" sz="2800" dirty="0"/>
            </a:br>
            <a:r>
              <a:rPr lang="en-US" sz="2800" dirty="0"/>
              <a:t> </a:t>
            </a:r>
          </a:p>
          <a:p>
            <a:pPr>
              <a:buNone/>
            </a:pPr>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381000" y="228600"/>
            <a:ext cx="8458200" cy="65532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
            </a:r>
            <a:br>
              <a:rPr kumimoji="0" lang="en-US" sz="2800" b="0" i="0" u="none" strike="noStrike" kern="1200" cap="none" spc="0" normalizeH="0" baseline="0" noProof="0" dirty="0" smtClean="0">
                <a:ln>
                  <a:noFill/>
                </a:ln>
                <a:solidFill>
                  <a:schemeClr val="tx1"/>
                </a:solidFill>
                <a:effectLst/>
                <a:uLnTx/>
                <a:uFillTx/>
                <a:latin typeface="+mn-lt"/>
                <a:ea typeface="+mn-ea"/>
                <a:cs typeface="+mn-cs"/>
              </a:rPr>
            </a:b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3" name="Content Placeholder 2"/>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286000" y="228600"/>
            <a:ext cx="5094540" cy="6592934"/>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304800"/>
            <a:ext cx="8229600" cy="6324600"/>
          </a:xfrm>
        </p:spPr>
        <p:txBody>
          <a:bodyPr>
            <a:normAutofit fontScale="62500" lnSpcReduction="20000"/>
          </a:bodyPr>
          <a:lstStyle/>
          <a:p>
            <a:pPr>
              <a:buNone/>
            </a:pPr>
            <a:r>
              <a:rPr lang="en-US" sz="2800" dirty="0"/>
              <a:t> </a:t>
            </a:r>
          </a:p>
          <a:p>
            <a:pPr>
              <a:buNone/>
            </a:pPr>
            <a:r>
              <a:rPr lang="en-US" sz="2800" i="1" dirty="0"/>
              <a:t>Reminders:</a:t>
            </a:r>
          </a:p>
          <a:p>
            <a:pPr>
              <a:buNone/>
            </a:pPr>
            <a:r>
              <a:rPr lang="en-US" sz="2800" dirty="0"/>
              <a:t> </a:t>
            </a:r>
          </a:p>
          <a:p>
            <a:pPr>
              <a:buNone/>
            </a:pPr>
            <a:r>
              <a:rPr lang="en-US" sz="2800" b="1" dirty="0"/>
              <a:t>IC 36-1-21-7</a:t>
            </a:r>
          </a:p>
          <a:p>
            <a:pPr>
              <a:buNone/>
            </a:pPr>
            <a:r>
              <a:rPr lang="en-US" sz="2800" dirty="0"/>
              <a:t> </a:t>
            </a:r>
          </a:p>
          <a:p>
            <a:pPr>
              <a:buNone/>
            </a:pPr>
            <a:r>
              <a:rPr lang="en-US" sz="2800" dirty="0" smtClean="0"/>
              <a:t>	“</a:t>
            </a:r>
            <a:r>
              <a:rPr lang="en-US" sz="2800" dirty="0"/>
              <a:t>If the state board of accounts finds that a unit has not implemented a policy under this chapter, the state board of accounts shall forward the information to the department of local government finance.”</a:t>
            </a:r>
          </a:p>
          <a:p>
            <a:pPr>
              <a:buNone/>
            </a:pPr>
            <a:r>
              <a:rPr lang="en-US" sz="2800" dirty="0"/>
              <a:t> </a:t>
            </a:r>
          </a:p>
          <a:p>
            <a:pPr>
              <a:buNone/>
            </a:pPr>
            <a:r>
              <a:rPr lang="en-US" sz="2800" b="1" dirty="0"/>
              <a:t>IC 36-1-21-8</a:t>
            </a:r>
          </a:p>
          <a:p>
            <a:pPr>
              <a:buNone/>
            </a:pPr>
            <a:r>
              <a:rPr lang="en-US" sz="2800" dirty="0"/>
              <a:t> </a:t>
            </a:r>
          </a:p>
          <a:p>
            <a:pPr>
              <a:buNone/>
            </a:pPr>
            <a:r>
              <a:rPr lang="en-US" sz="2800" dirty="0" smtClean="0"/>
              <a:t>	“</a:t>
            </a:r>
            <a:r>
              <a:rPr lang="en-US" sz="2800" dirty="0"/>
              <a:t>If a unit has not implemented a policy under this chapter, the department of local government finance may not approve:</a:t>
            </a:r>
          </a:p>
          <a:p>
            <a:pPr>
              <a:buNone/>
            </a:pPr>
            <a:r>
              <a:rPr lang="en-US" sz="2800" dirty="0"/>
              <a:t> </a:t>
            </a:r>
            <a:endParaRPr lang="en-US" sz="2800" dirty="0" smtClean="0"/>
          </a:p>
          <a:p>
            <a:pPr lvl="0">
              <a:buNone/>
            </a:pPr>
            <a:r>
              <a:rPr lang="en-US" sz="2800" dirty="0" smtClean="0"/>
              <a:t>	(1) the unit’s budget; or</a:t>
            </a:r>
          </a:p>
          <a:p>
            <a:pPr lvl="0">
              <a:buNone/>
            </a:pPr>
            <a:r>
              <a:rPr lang="en-US" sz="2800" dirty="0" smtClean="0"/>
              <a:t>	(2) any </a:t>
            </a:r>
            <a:r>
              <a:rPr lang="en-US" sz="2800" dirty="0"/>
              <a:t>additional appropriations for the unit;</a:t>
            </a:r>
          </a:p>
          <a:p>
            <a:pPr>
              <a:buNone/>
            </a:pPr>
            <a:r>
              <a:rPr lang="en-US" sz="2800" dirty="0"/>
              <a:t> </a:t>
            </a:r>
          </a:p>
          <a:p>
            <a:pPr>
              <a:buNone/>
            </a:pPr>
            <a:r>
              <a:rPr lang="en-US" sz="2800" dirty="0" smtClean="0"/>
              <a:t>	for </a:t>
            </a:r>
            <a:r>
              <a:rPr lang="en-US" sz="2800" dirty="0"/>
              <a:t>the ensuing calendar year until the state board of accounts certifies to the department of local government finance that the unit is in compliance with this chapter.”</a:t>
            </a:r>
          </a:p>
          <a:p>
            <a:pPr>
              <a:buNone/>
            </a:pPr>
            <a:r>
              <a:rPr lang="en-US" sz="2800" dirty="0"/>
              <a:t/>
            </a:r>
            <a:br>
              <a:rPr lang="en-US" sz="2800" dirty="0"/>
            </a:br>
            <a:r>
              <a:rPr lang="en-US" sz="2800" dirty="0"/>
              <a:t> </a:t>
            </a:r>
          </a:p>
          <a:p>
            <a:pPr>
              <a:buNone/>
            </a:pP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lgn="ctr">
              <a:buNone/>
            </a:pPr>
            <a:r>
              <a:rPr lang="en-US" sz="2800" dirty="0"/>
              <a:t>Nepotism statutes are in Indiana Code (IC) 36-1-20.2</a:t>
            </a:r>
          </a:p>
          <a:p>
            <a:endParaRPr lang="en-US" sz="3000" dirty="0" smtClean="0"/>
          </a:p>
          <a:p>
            <a:r>
              <a:rPr lang="en-US" sz="2800" b="1" dirty="0" smtClean="0"/>
              <a:t>IC </a:t>
            </a:r>
            <a:r>
              <a:rPr lang="en-US" sz="2800" b="1" dirty="0"/>
              <a:t>36-1-20.2-10 </a:t>
            </a:r>
            <a:r>
              <a:rPr lang="en-US" sz="2800" dirty="0"/>
              <a:t>“Individuals who are relatives may not be employed by a unit in a position that results in one (1) relative being in the direct line of supervision of the other relative.”</a:t>
            </a:r>
          </a:p>
          <a:p>
            <a:pPr>
              <a:buNone/>
            </a:pPr>
            <a:r>
              <a:rPr lang="en-US" dirty="0"/>
              <a:t> </a:t>
            </a:r>
            <a:endParaRPr lang="en-US" sz="2800" dirty="0"/>
          </a:p>
          <a:p>
            <a:r>
              <a:rPr lang="en-US" sz="2800" b="1" dirty="0"/>
              <a:t>IC 36-1-20.2-9(a) </a:t>
            </a:r>
            <a:r>
              <a:rPr lang="en-US" sz="2800" dirty="0"/>
              <a:t>“This chapter establishes minimum requirements regarding employment of relatives.  The legislative body of the unit shall adopt a policy that includes, at a minimum, the requirements set forth in this chapter</a:t>
            </a:r>
            <a:r>
              <a:rPr lang="en-US" sz="2800" dirty="0" smtClean="0"/>
              <a:t>.”</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304800"/>
            <a:ext cx="8229600" cy="6248400"/>
          </a:xfrm>
        </p:spPr>
        <p:txBody>
          <a:bodyPr>
            <a:normAutofit fontScale="62500" lnSpcReduction="20000"/>
          </a:bodyPr>
          <a:lstStyle/>
          <a:p>
            <a:pPr>
              <a:buNone/>
            </a:pPr>
            <a:endParaRPr lang="en-US" sz="2900" dirty="0" smtClean="0"/>
          </a:p>
          <a:p>
            <a:pPr>
              <a:buNone/>
            </a:pPr>
            <a:r>
              <a:rPr lang="en-US" sz="2900" b="1" dirty="0" smtClean="0"/>
              <a:t>IC </a:t>
            </a:r>
            <a:r>
              <a:rPr lang="en-US" sz="2900" b="1" dirty="0"/>
              <a:t>36-1-20.2-8 </a:t>
            </a:r>
            <a:r>
              <a:rPr lang="en-US" sz="2900" dirty="0"/>
              <a:t>defines “relative” as</a:t>
            </a:r>
          </a:p>
          <a:p>
            <a:pPr lvl="0"/>
            <a:r>
              <a:rPr lang="en-US" sz="2900" dirty="0"/>
              <a:t>Spouse</a:t>
            </a:r>
          </a:p>
          <a:p>
            <a:pPr lvl="0"/>
            <a:r>
              <a:rPr lang="en-US" sz="2900" dirty="0"/>
              <a:t>Parent or stepparent</a:t>
            </a:r>
          </a:p>
          <a:p>
            <a:pPr lvl="0"/>
            <a:r>
              <a:rPr lang="en-US" sz="2900" dirty="0"/>
              <a:t>Child or stepchild</a:t>
            </a:r>
          </a:p>
          <a:p>
            <a:pPr lvl="0"/>
            <a:r>
              <a:rPr lang="en-US" sz="2900" dirty="0"/>
              <a:t>Brother, sister, half-brother, half-sister, stepbrother, stepsister</a:t>
            </a:r>
          </a:p>
          <a:p>
            <a:pPr lvl="0"/>
            <a:r>
              <a:rPr lang="en-US" sz="2900" dirty="0"/>
              <a:t>Niece or nephew</a:t>
            </a:r>
          </a:p>
          <a:p>
            <a:pPr lvl="0"/>
            <a:r>
              <a:rPr lang="en-US" sz="2900" dirty="0"/>
              <a:t>Aunt or Uncle</a:t>
            </a:r>
          </a:p>
          <a:p>
            <a:pPr lvl="0"/>
            <a:r>
              <a:rPr lang="en-US" sz="2900" dirty="0"/>
              <a:t>Daughter-in-law or son-in-law</a:t>
            </a:r>
          </a:p>
          <a:p>
            <a:pPr lvl="0"/>
            <a:r>
              <a:rPr lang="en-US" sz="2900" dirty="0"/>
              <a:t>Adoptive child is considered same as natural </a:t>
            </a:r>
            <a:r>
              <a:rPr lang="en-US" sz="2900" dirty="0" smtClean="0"/>
              <a:t>child</a:t>
            </a:r>
          </a:p>
          <a:p>
            <a:pPr>
              <a:buNone/>
            </a:pPr>
            <a:r>
              <a:rPr lang="en-US" sz="2800" dirty="0" smtClean="0"/>
              <a:t> </a:t>
            </a:r>
          </a:p>
          <a:p>
            <a:pPr>
              <a:buNone/>
            </a:pPr>
            <a:r>
              <a:rPr lang="en-US" sz="2900" dirty="0" smtClean="0"/>
              <a:t>Some </a:t>
            </a:r>
            <a:r>
              <a:rPr lang="en-US" sz="2900" dirty="0"/>
              <a:t>individuals may be “grandfathered” in</a:t>
            </a:r>
          </a:p>
          <a:p>
            <a:pPr>
              <a:buNone/>
            </a:pPr>
            <a:r>
              <a:rPr lang="en-US" sz="2900" dirty="0"/>
              <a:t>	</a:t>
            </a:r>
            <a:endParaRPr lang="en-US" sz="2900" dirty="0" smtClean="0"/>
          </a:p>
          <a:p>
            <a:pPr>
              <a:buNone/>
            </a:pPr>
            <a:r>
              <a:rPr lang="en-US" sz="2900" b="1" dirty="0" smtClean="0"/>
              <a:t>IC </a:t>
            </a:r>
            <a:r>
              <a:rPr lang="en-US" sz="2900" b="1" dirty="0"/>
              <a:t>36-1-20.2-2 </a:t>
            </a:r>
            <a:r>
              <a:rPr lang="en-US" sz="2900" dirty="0"/>
              <a:t>“An individual who is employed by a unit on July 1, 2012, is not subject to this chapter unless the individual has a break in employment with the unit.  The following are not considered a break in employment with the unit.</a:t>
            </a:r>
          </a:p>
          <a:p>
            <a:pPr>
              <a:buNone/>
            </a:pPr>
            <a:r>
              <a:rPr lang="en-US" sz="2900" dirty="0"/>
              <a:t> </a:t>
            </a:r>
          </a:p>
          <a:p>
            <a:pPr lvl="0">
              <a:buNone/>
            </a:pPr>
            <a:r>
              <a:rPr lang="en-US" sz="2900" dirty="0"/>
              <a:t> </a:t>
            </a:r>
            <a:r>
              <a:rPr lang="en-US" sz="2900" dirty="0" smtClean="0"/>
              <a:t>		(1) The </a:t>
            </a:r>
            <a:r>
              <a:rPr lang="en-US" sz="2900" dirty="0"/>
              <a:t>individual is absent from the workplace while on paid or unpaid </a:t>
            </a:r>
            <a:r>
              <a:rPr lang="en-US" sz="2900" dirty="0" smtClean="0"/>
              <a:t>	leave</a:t>
            </a:r>
            <a:r>
              <a:rPr lang="en-US" sz="2900" dirty="0"/>
              <a:t>, including    vacation, sick, or family medical leave, or worker’s </a:t>
            </a:r>
            <a:r>
              <a:rPr lang="en-US" sz="2900" dirty="0" smtClean="0"/>
              <a:t>	compensation</a:t>
            </a:r>
            <a:r>
              <a:rPr lang="en-US" sz="2900" dirty="0"/>
              <a:t>.</a:t>
            </a:r>
          </a:p>
          <a:p>
            <a:pPr lvl="0">
              <a:buNone/>
            </a:pPr>
            <a:r>
              <a:rPr lang="en-US" sz="2900" dirty="0"/>
              <a:t> </a:t>
            </a:r>
            <a:r>
              <a:rPr lang="en-US" sz="2900" dirty="0" smtClean="0"/>
              <a:t>		(2) The </a:t>
            </a:r>
            <a:r>
              <a:rPr lang="en-US" sz="2900" dirty="0"/>
              <a:t>individual’s employment with the unit is terminated followed by </a:t>
            </a:r>
            <a:r>
              <a:rPr lang="en-US" sz="2900" dirty="0" smtClean="0"/>
              <a:t>	immediate </a:t>
            </a:r>
            <a:r>
              <a:rPr lang="en-US" sz="2900" dirty="0"/>
              <a:t>reemployment by the unit, without loss of payroll time. </a:t>
            </a:r>
          </a:p>
          <a:p>
            <a:pPr algn="ctr">
              <a:buNone/>
            </a:pP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304800"/>
            <a:ext cx="8229600" cy="6324600"/>
          </a:xfrm>
        </p:spPr>
        <p:txBody>
          <a:bodyPr>
            <a:normAutofit fontScale="62500" lnSpcReduction="20000"/>
          </a:bodyPr>
          <a:lstStyle/>
          <a:p>
            <a:pPr>
              <a:buNone/>
            </a:pPr>
            <a:endParaRPr lang="en-US" dirty="0" smtClean="0"/>
          </a:p>
          <a:p>
            <a:pPr>
              <a:buNone/>
            </a:pPr>
            <a:r>
              <a:rPr lang="en-US" i="1" dirty="0" smtClean="0"/>
              <a:t>Direct </a:t>
            </a:r>
            <a:r>
              <a:rPr lang="en-US" i="1" dirty="0"/>
              <a:t>Line of Supervision</a:t>
            </a:r>
          </a:p>
          <a:p>
            <a:pPr>
              <a:buNone/>
            </a:pPr>
            <a:r>
              <a:rPr lang="en-US" dirty="0"/>
              <a:t> </a:t>
            </a:r>
          </a:p>
          <a:p>
            <a:pPr>
              <a:buNone/>
            </a:pPr>
            <a:r>
              <a:rPr lang="en-US" dirty="0" smtClean="0"/>
              <a:t>	</a:t>
            </a:r>
            <a:r>
              <a:rPr lang="en-US" b="1" dirty="0" smtClean="0"/>
              <a:t>IC </a:t>
            </a:r>
            <a:r>
              <a:rPr lang="en-US" b="1" dirty="0"/>
              <a:t>36-1-20.2-4(a) </a:t>
            </a:r>
            <a:r>
              <a:rPr lang="en-US" dirty="0"/>
              <a:t>“. . . a person is in the “direct line of supervision” of an elected officer or employee if the elected officer or employee is in a position to affect the terms and conditions of the individual’s employment, including making decisions about work assignments, compensation, grievances, advancements, or performance evaluation.”</a:t>
            </a:r>
          </a:p>
          <a:p>
            <a:pPr>
              <a:buNone/>
            </a:pPr>
            <a:r>
              <a:rPr lang="en-US" dirty="0"/>
              <a:t> </a:t>
            </a:r>
          </a:p>
          <a:p>
            <a:pPr>
              <a:buNone/>
            </a:pPr>
            <a:r>
              <a:rPr lang="en-US" dirty="0" smtClean="0"/>
              <a:t>	Direct </a:t>
            </a:r>
            <a:r>
              <a:rPr lang="en-US" dirty="0"/>
              <a:t>line of supervision does not include the responsibilities of the executive, legislative body, or fiscal body to make decisions regarding salary ordinances, budgets, or personnel policies of the unit.</a:t>
            </a:r>
          </a:p>
          <a:p>
            <a:pPr>
              <a:buNone/>
            </a:pPr>
            <a:r>
              <a:rPr lang="en-US" dirty="0"/>
              <a:t> </a:t>
            </a:r>
          </a:p>
          <a:p>
            <a:pPr>
              <a:buNone/>
            </a:pPr>
            <a:r>
              <a:rPr lang="en-US" dirty="0"/>
              <a:t> </a:t>
            </a:r>
            <a:endParaRPr lang="en-US" i="1" dirty="0"/>
          </a:p>
          <a:p>
            <a:pPr>
              <a:buNone/>
            </a:pPr>
            <a:r>
              <a:rPr lang="en-US" i="1" dirty="0"/>
              <a:t>Annual Certification</a:t>
            </a:r>
          </a:p>
          <a:p>
            <a:pPr>
              <a:buNone/>
            </a:pPr>
            <a:r>
              <a:rPr lang="en-US" dirty="0"/>
              <a:t> </a:t>
            </a:r>
          </a:p>
          <a:p>
            <a:pPr>
              <a:buNone/>
            </a:pPr>
            <a:r>
              <a:rPr lang="en-US" dirty="0" smtClean="0"/>
              <a:t>	</a:t>
            </a:r>
            <a:r>
              <a:rPr lang="en-US" b="1" dirty="0" smtClean="0"/>
              <a:t>IC </a:t>
            </a:r>
            <a:r>
              <a:rPr lang="en-US" b="1" dirty="0"/>
              <a:t>36-1-20.2-16 </a:t>
            </a:r>
            <a:r>
              <a:rPr lang="en-US" dirty="0"/>
              <a:t>requires each elected officer of the unit to annually certify in </a:t>
            </a:r>
            <a:r>
              <a:rPr lang="en-US" dirty="0" smtClean="0"/>
              <a:t>writing, subject </a:t>
            </a:r>
            <a:r>
              <a:rPr lang="en-US" dirty="0"/>
              <a:t>to the penalties of perjury, that the officer has not violated this chapter.  An officer shall submit the certification to the executive of the unit not later than December 31 of each year.</a:t>
            </a:r>
          </a:p>
          <a:p>
            <a:pPr>
              <a:buNone/>
            </a:pPr>
            <a:r>
              <a:rPr lang="en-US" sz="2800" dirty="0"/>
              <a:t/>
            </a:r>
            <a:br>
              <a:rPr lang="en-US" sz="2800" dirty="0"/>
            </a:br>
            <a:r>
              <a:rPr lang="en-US" sz="2800" dirty="0"/>
              <a:t> </a:t>
            </a:r>
          </a:p>
          <a:p>
            <a:pPr>
              <a:buNone/>
            </a:pP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304800"/>
            <a:ext cx="8229600" cy="6324600"/>
          </a:xfrm>
        </p:spPr>
        <p:txBody>
          <a:bodyPr>
            <a:normAutofit/>
          </a:bodyPr>
          <a:lstStyle/>
          <a:p>
            <a:pPr>
              <a:buNone/>
            </a:pPr>
            <a:r>
              <a:rPr lang="en-US" sz="2800" dirty="0"/>
              <a:t/>
            </a:r>
            <a:br>
              <a:rPr lang="en-US" sz="2800" dirty="0"/>
            </a:br>
            <a:r>
              <a:rPr lang="en-US" sz="2800" dirty="0"/>
              <a:t> </a:t>
            </a:r>
          </a:p>
          <a:p>
            <a:pPr>
              <a:buNone/>
            </a:pPr>
            <a:endParaRPr lang="en-US" sz="28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0280" y="411480"/>
            <a:ext cx="4663440" cy="603504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304800"/>
            <a:ext cx="8229600" cy="6324600"/>
          </a:xfrm>
        </p:spPr>
        <p:txBody>
          <a:bodyPr>
            <a:normAutofit fontScale="70000" lnSpcReduction="20000"/>
          </a:bodyPr>
          <a:lstStyle/>
          <a:p>
            <a:pPr>
              <a:buNone/>
            </a:pPr>
            <a:r>
              <a:rPr lang="en-US" sz="2800" i="1" dirty="0" smtClean="0"/>
              <a:t>Reminders</a:t>
            </a:r>
            <a:r>
              <a:rPr lang="en-US" sz="2800" i="1" dirty="0"/>
              <a:t>:</a:t>
            </a:r>
          </a:p>
          <a:p>
            <a:pPr>
              <a:buNone/>
            </a:pPr>
            <a:r>
              <a:rPr lang="en-US" sz="2800" dirty="0"/>
              <a:t> </a:t>
            </a:r>
          </a:p>
          <a:p>
            <a:pPr>
              <a:buNone/>
            </a:pPr>
            <a:r>
              <a:rPr lang="en-US" sz="2800" b="1" dirty="0"/>
              <a:t>IC 36-1-20.2-17 </a:t>
            </a:r>
          </a:p>
          <a:p>
            <a:pPr>
              <a:buNone/>
            </a:pPr>
            <a:r>
              <a:rPr lang="en-US" sz="2800" dirty="0"/>
              <a:t> </a:t>
            </a:r>
          </a:p>
          <a:p>
            <a:pPr>
              <a:buNone/>
            </a:pPr>
            <a:r>
              <a:rPr lang="en-US" sz="2800" dirty="0" smtClean="0"/>
              <a:t>	“</a:t>
            </a:r>
            <a:r>
              <a:rPr lang="en-US" sz="2800" dirty="0"/>
              <a:t>If the state board of accounts finds that a unit has not implemented a policy under this chapter, the state board of accounts shall forward the information to the department of local government finance.”</a:t>
            </a:r>
          </a:p>
          <a:p>
            <a:pPr>
              <a:buNone/>
            </a:pPr>
            <a:r>
              <a:rPr lang="en-US" sz="2800" dirty="0"/>
              <a:t> </a:t>
            </a:r>
          </a:p>
          <a:p>
            <a:pPr>
              <a:buNone/>
            </a:pPr>
            <a:r>
              <a:rPr lang="en-US" sz="2800" b="1" dirty="0"/>
              <a:t>IC 36-1-20.2-18</a:t>
            </a:r>
          </a:p>
          <a:p>
            <a:pPr>
              <a:buNone/>
            </a:pPr>
            <a:r>
              <a:rPr lang="en-US" sz="2800" dirty="0"/>
              <a:t> </a:t>
            </a:r>
          </a:p>
          <a:p>
            <a:pPr>
              <a:buNone/>
            </a:pPr>
            <a:r>
              <a:rPr lang="en-US" sz="2800" dirty="0" smtClean="0"/>
              <a:t>	“</a:t>
            </a:r>
            <a:r>
              <a:rPr lang="en-US" sz="2800" dirty="0"/>
              <a:t>If a unit has not implemented a policy under this chapter, the department </a:t>
            </a:r>
            <a:r>
              <a:rPr lang="en-US" sz="2800" dirty="0" smtClean="0"/>
              <a:t>of local </a:t>
            </a:r>
            <a:r>
              <a:rPr lang="en-US" sz="2800" dirty="0"/>
              <a:t>government finance may not approve:</a:t>
            </a:r>
          </a:p>
          <a:p>
            <a:pPr>
              <a:buNone/>
            </a:pPr>
            <a:r>
              <a:rPr lang="en-US" sz="2800" dirty="0"/>
              <a:t> </a:t>
            </a:r>
          </a:p>
          <a:p>
            <a:pPr lvl="0">
              <a:buNone/>
            </a:pPr>
            <a:r>
              <a:rPr lang="en-US" sz="2800" dirty="0" smtClean="0"/>
              <a:t>	(1) the </a:t>
            </a:r>
            <a:r>
              <a:rPr lang="en-US" sz="2800" dirty="0"/>
              <a:t>unit’s budget; or</a:t>
            </a:r>
          </a:p>
          <a:p>
            <a:pPr lvl="0">
              <a:buNone/>
            </a:pPr>
            <a:r>
              <a:rPr lang="en-US" sz="2800" dirty="0" smtClean="0"/>
              <a:t>	(2) any </a:t>
            </a:r>
            <a:r>
              <a:rPr lang="en-US" sz="2800" dirty="0"/>
              <a:t>additional appropriations for the unit;</a:t>
            </a:r>
          </a:p>
          <a:p>
            <a:pPr>
              <a:buNone/>
            </a:pPr>
            <a:r>
              <a:rPr lang="en-US" sz="2800" dirty="0"/>
              <a:t> </a:t>
            </a:r>
          </a:p>
          <a:p>
            <a:pPr>
              <a:buNone/>
            </a:pPr>
            <a:r>
              <a:rPr lang="en-US" sz="2800" dirty="0" smtClean="0"/>
              <a:t>	for </a:t>
            </a:r>
            <a:r>
              <a:rPr lang="en-US" sz="2800" dirty="0"/>
              <a:t>the ensuing calendar year until the state board of accounts certifies to </a:t>
            </a:r>
            <a:r>
              <a:rPr lang="en-US" sz="2800" dirty="0" smtClean="0"/>
              <a:t>the department </a:t>
            </a:r>
            <a:r>
              <a:rPr lang="en-US" sz="2800" dirty="0"/>
              <a:t>of local government finance that the unit is in compliance with this chapter.”</a:t>
            </a:r>
          </a:p>
          <a:p>
            <a:pPr>
              <a:buNone/>
            </a:pPr>
            <a:r>
              <a:rPr lang="en-US" sz="2800" dirty="0"/>
              <a:t/>
            </a:r>
            <a:br>
              <a:rPr lang="en-US" sz="2800" dirty="0"/>
            </a:br>
            <a:r>
              <a:rPr lang="en-US" sz="2800" dirty="0"/>
              <a:t> </a:t>
            </a:r>
          </a:p>
          <a:p>
            <a:pPr>
              <a:buNone/>
            </a:pP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i="1" dirty="0"/>
              <a:t>Contracting Policy and Annual Certification</a:t>
            </a:r>
            <a:r>
              <a:rPr lang="en-US" dirty="0"/>
              <a:t/>
            </a:r>
            <a:br>
              <a:rPr lang="en-US" dirty="0"/>
            </a:b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304800"/>
            <a:ext cx="8229600" cy="6324600"/>
          </a:xfrm>
        </p:spPr>
        <p:txBody>
          <a:bodyPr>
            <a:normAutofit fontScale="92500" lnSpcReduction="20000"/>
          </a:bodyPr>
          <a:lstStyle/>
          <a:p>
            <a:pPr>
              <a:buNone/>
            </a:pPr>
            <a:r>
              <a:rPr lang="en-US" sz="2600" dirty="0" smtClean="0"/>
              <a:t>Contracting </a:t>
            </a:r>
            <a:r>
              <a:rPr lang="en-US" sz="2600" dirty="0"/>
              <a:t>policy and annual certification statutes are in Indiana Code (IC) 36-1-21</a:t>
            </a:r>
          </a:p>
          <a:p>
            <a:pPr>
              <a:buNone/>
            </a:pPr>
            <a:r>
              <a:rPr lang="en-US" sz="2800" dirty="0"/>
              <a:t> </a:t>
            </a:r>
          </a:p>
          <a:p>
            <a:pPr>
              <a:buNone/>
            </a:pPr>
            <a:r>
              <a:rPr lang="en-US" sz="2600" dirty="0" smtClean="0"/>
              <a:t>	</a:t>
            </a:r>
            <a:r>
              <a:rPr lang="en-US" sz="2600" b="1" dirty="0" smtClean="0"/>
              <a:t>IC </a:t>
            </a:r>
            <a:r>
              <a:rPr lang="en-US" sz="2600" b="1" dirty="0"/>
              <a:t>36-1-21-5(a):  </a:t>
            </a:r>
            <a:r>
              <a:rPr lang="en-US" sz="2600" dirty="0"/>
              <a:t>“A unit may enter into a contract or renew a contract for the procurement of goods and services or a contract for public works with:</a:t>
            </a:r>
          </a:p>
          <a:p>
            <a:pPr lvl="0">
              <a:buNone/>
            </a:pPr>
            <a:r>
              <a:rPr lang="en-US" sz="2600" dirty="0"/>
              <a:t> </a:t>
            </a:r>
            <a:r>
              <a:rPr lang="en-US" sz="2600" dirty="0" smtClean="0"/>
              <a:t>	</a:t>
            </a:r>
          </a:p>
          <a:p>
            <a:pPr lvl="0">
              <a:buNone/>
            </a:pPr>
            <a:r>
              <a:rPr lang="en-US" sz="2600" dirty="0"/>
              <a:t>	</a:t>
            </a:r>
            <a:r>
              <a:rPr lang="en-US" sz="2600" dirty="0" smtClean="0"/>
              <a:t>(1) an </a:t>
            </a:r>
            <a:r>
              <a:rPr lang="en-US" sz="2600" dirty="0"/>
              <a:t>individual who is a relative of an elected official; or</a:t>
            </a:r>
          </a:p>
          <a:p>
            <a:pPr lvl="0">
              <a:buNone/>
            </a:pPr>
            <a:r>
              <a:rPr lang="en-US" sz="2600" dirty="0"/>
              <a:t> </a:t>
            </a:r>
            <a:r>
              <a:rPr lang="en-US" sz="2600" dirty="0" smtClean="0"/>
              <a:t>	(2) a </a:t>
            </a:r>
            <a:r>
              <a:rPr lang="en-US" sz="2600" dirty="0"/>
              <a:t>business entity that is wholly or partially owned by a relative of an elected official</a:t>
            </a:r>
            <a:r>
              <a:rPr lang="en-US" sz="2600" dirty="0" smtClean="0"/>
              <a:t>;</a:t>
            </a:r>
            <a:endParaRPr lang="en-US" sz="1400" dirty="0" smtClean="0"/>
          </a:p>
          <a:p>
            <a:pPr lvl="0">
              <a:buNone/>
            </a:pPr>
            <a:endParaRPr lang="en-US" sz="1200" dirty="0"/>
          </a:p>
          <a:p>
            <a:pPr>
              <a:buNone/>
            </a:pPr>
            <a:r>
              <a:rPr lang="en-US" sz="2600" dirty="0" smtClean="0"/>
              <a:t>	only </a:t>
            </a:r>
            <a:r>
              <a:rPr lang="en-US" sz="2600" dirty="0"/>
              <a:t>if the requirements of this section are satisfied and the elected official does not violate IC 35-44.1-1-4.” (conflict of interest statute)</a:t>
            </a:r>
          </a:p>
          <a:p>
            <a:pPr>
              <a:buNone/>
            </a:pPr>
            <a:r>
              <a:rPr lang="en-US" sz="2600" dirty="0"/>
              <a:t> </a:t>
            </a:r>
          </a:p>
          <a:p>
            <a:pPr>
              <a:buNone/>
            </a:pPr>
            <a:r>
              <a:rPr lang="en-US" sz="2600" dirty="0" smtClean="0"/>
              <a:t>	</a:t>
            </a:r>
            <a:r>
              <a:rPr lang="en-US" sz="2600" b="1" dirty="0" smtClean="0"/>
              <a:t>IC </a:t>
            </a:r>
            <a:r>
              <a:rPr lang="en-US" sz="2600" b="1" dirty="0"/>
              <a:t>36-1-21-5(b) </a:t>
            </a:r>
            <a:r>
              <a:rPr lang="en-US" sz="2600" dirty="0"/>
              <a:t>lists several requirements of the elected official and the appropriate agency of the unit of government.</a:t>
            </a:r>
          </a:p>
          <a:p>
            <a:pPr>
              <a:buNone/>
            </a:pPr>
            <a:r>
              <a:rPr lang="en-US" sz="2800" dirty="0"/>
              <a:t/>
            </a:r>
            <a:br>
              <a:rPr lang="en-US" sz="2800" dirty="0"/>
            </a:br>
            <a:r>
              <a:rPr lang="en-US" sz="2800" dirty="0"/>
              <a:t> </a:t>
            </a:r>
          </a:p>
          <a:p>
            <a:pPr>
              <a:buNone/>
            </a:pP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304800"/>
            <a:ext cx="8229600" cy="6324600"/>
          </a:xfrm>
        </p:spPr>
        <p:txBody>
          <a:bodyPr>
            <a:normAutofit fontScale="77500" lnSpcReduction="20000"/>
          </a:bodyPr>
          <a:lstStyle/>
          <a:p>
            <a:pPr>
              <a:buNone/>
            </a:pPr>
            <a:r>
              <a:rPr lang="en-US" sz="2800" dirty="0"/>
              <a:t> </a:t>
            </a:r>
          </a:p>
          <a:p>
            <a:pPr>
              <a:buNone/>
            </a:pPr>
            <a:r>
              <a:rPr lang="en-US" sz="2800" b="1" dirty="0"/>
              <a:t>IC 36-1-21-2 </a:t>
            </a:r>
            <a:r>
              <a:rPr lang="en-US" sz="2800" dirty="0"/>
              <a:t>defines “Elected Official” as:</a:t>
            </a:r>
          </a:p>
          <a:p>
            <a:r>
              <a:rPr lang="en-US" sz="2800" dirty="0"/>
              <a:t>The executive or a member of the executive body of the unit;</a:t>
            </a:r>
          </a:p>
          <a:p>
            <a:r>
              <a:rPr lang="en-US" sz="2800" dirty="0"/>
              <a:t>A member of the legislative body of the unit;</a:t>
            </a:r>
          </a:p>
          <a:p>
            <a:r>
              <a:rPr lang="en-US" sz="2800" dirty="0"/>
              <a:t>A member of the fiscal body of the unit.</a:t>
            </a:r>
          </a:p>
          <a:p>
            <a:pPr>
              <a:buNone/>
            </a:pPr>
            <a:r>
              <a:rPr lang="en-US" sz="2800" dirty="0"/>
              <a:t> </a:t>
            </a:r>
          </a:p>
          <a:p>
            <a:pPr>
              <a:buNone/>
            </a:pPr>
            <a:r>
              <a:rPr lang="en-US" sz="2800" dirty="0"/>
              <a:t> </a:t>
            </a:r>
          </a:p>
          <a:p>
            <a:pPr>
              <a:buNone/>
            </a:pPr>
            <a:r>
              <a:rPr lang="en-US" sz="2800" b="1" dirty="0"/>
              <a:t>IC 36-1-21-3 </a:t>
            </a:r>
            <a:r>
              <a:rPr lang="en-US" sz="2800" dirty="0"/>
              <a:t>defines “relative” as</a:t>
            </a:r>
          </a:p>
          <a:p>
            <a:r>
              <a:rPr lang="en-US" sz="2800" dirty="0"/>
              <a:t>Spouse</a:t>
            </a:r>
          </a:p>
          <a:p>
            <a:r>
              <a:rPr lang="en-US" sz="2800" dirty="0"/>
              <a:t>Parent or stepparent</a:t>
            </a:r>
          </a:p>
          <a:p>
            <a:r>
              <a:rPr lang="en-US" sz="2800" dirty="0"/>
              <a:t>Child or stepchild</a:t>
            </a:r>
          </a:p>
          <a:p>
            <a:r>
              <a:rPr lang="en-US" sz="2800" dirty="0"/>
              <a:t>Brother, sister, half-brother, half-sister, stepbrother, stepsister</a:t>
            </a:r>
          </a:p>
          <a:p>
            <a:r>
              <a:rPr lang="en-US" sz="2800" dirty="0"/>
              <a:t>Niece or nephew</a:t>
            </a:r>
          </a:p>
          <a:p>
            <a:r>
              <a:rPr lang="en-US" sz="2800" dirty="0"/>
              <a:t>Aunt or Uncle</a:t>
            </a:r>
          </a:p>
          <a:p>
            <a:r>
              <a:rPr lang="en-US" sz="2800" dirty="0"/>
              <a:t>Daughter-in-law or son-in-law</a:t>
            </a:r>
          </a:p>
          <a:p>
            <a:r>
              <a:rPr lang="en-US" sz="2800" dirty="0"/>
              <a:t>Adoptive child is considered same as natural child</a:t>
            </a:r>
          </a:p>
          <a:p>
            <a:pPr>
              <a:buNone/>
            </a:pPr>
            <a:r>
              <a:rPr lang="en-US" sz="2800" dirty="0"/>
              <a:t/>
            </a:r>
            <a:br>
              <a:rPr lang="en-US" sz="2800" dirty="0"/>
            </a:br>
            <a:r>
              <a:rPr lang="en-US" sz="2800" dirty="0"/>
              <a:t> </a:t>
            </a:r>
          </a:p>
          <a:p>
            <a:pPr>
              <a:buNone/>
            </a:pPr>
            <a:endParaRPr lang="en-US"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156</Words>
  <Application>Microsoft Office PowerPoint</Application>
  <PresentationFormat>On-screen Show (4:3)</PresentationFormat>
  <Paragraphs>108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Nepotism Policy and Annual Certification </vt:lpstr>
      <vt:lpstr>PowerPoint Presentation</vt:lpstr>
      <vt:lpstr>PowerPoint Presentation</vt:lpstr>
      <vt:lpstr>PowerPoint Presentation</vt:lpstr>
      <vt:lpstr>PowerPoint Presentation</vt:lpstr>
      <vt:lpstr>PowerPoint Presentation</vt:lpstr>
      <vt:lpstr>Contracting Policy and Annual Certification </vt:lpstr>
      <vt:lpstr>PowerPoint Presentation</vt:lpstr>
      <vt:lpstr>PowerPoint Presentation</vt:lpstr>
      <vt:lpstr>PowerPoint Presentation</vt:lpstr>
      <vt:lpstr>PowerPoint Presentation</vt:lpstr>
      <vt:lpstr>PowerPoint Presentation</vt:lpstr>
    </vt:vector>
  </TitlesOfParts>
  <Company>Community Hospital Anderson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Nepotism Policy and Annual Certification</dc:title>
  <dc:creator>Administrator</dc:creator>
  <cp:lastModifiedBy>Caldwell, Todd</cp:lastModifiedBy>
  <cp:revision>8</cp:revision>
  <dcterms:created xsi:type="dcterms:W3CDTF">2014-09-28T22:21:25Z</dcterms:created>
  <dcterms:modified xsi:type="dcterms:W3CDTF">2014-09-30T14:00:25Z</dcterms:modified>
</cp:coreProperties>
</file>